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742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Fill every field exactly as entered in the online application form so reviewers can match the deck to the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Reviewers look for a clearly defined, real and significant problem backed by evidence. One strong statistic is better than many weak ones. Cite the source for every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clearly how the solution addresses the problem on Slide 2. Compare against what exists today — reviewers score originality and relevance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realistic. A clear, costed plan with an identified adopting department scores better than an ambitious but vague one. Mention any validation already done (tests, user feedback, certifications).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Quantify impact wherever possible and state your assumptions. Where relevant, link the solution to an existing Government scheme, mission or the Sustainable Development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only active team members. Be specific about the support requested — it helps the organisers match you with the right mentor, department or incubator.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•  REFERENCE PITCH DECK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315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[Name of Your Innovation]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7830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[One line: what it does, for whom — e.g. "A low-cost sensor that warns farmers of pest attack 5 days in advance"]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852160" y="777240"/>
            <a:ext cx="2834640" cy="3108960"/>
          </a:xfrm>
          <a:prstGeom prst="roundRect">
            <a:avLst>
              <a:gd name="adj" fmla="val 3226"/>
            </a:avLst>
          </a:prstGeom>
          <a:solidFill>
            <a:srgbClr val="253870"/>
          </a:solidFill>
          <a:ln w="12700">
            <a:solidFill>
              <a:srgbClr val="25387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Text 16"/>
          <p:cNvSpPr txBox="1"/>
          <p:nvPr/>
        </p:nvSpPr>
        <p:spPr>
          <a:xfrm>
            <a:off x="6035040" y="91440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How to use this template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298448"/>
            <a:ext cx="2514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Keep to 6 slides, in this order.</a:t>
            </a:r>
            <a:endParaRPr lang="en-US" sz="1050" b="1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Replace all grey [bracketed] text with your own content; delete guidance boxes.</a:t>
            </a:r>
            <a:endParaRPr lang="en-US" sz="1050" b="1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Use simple language, facts and numbers with sources.</a:t>
            </a:r>
            <a:endParaRPr lang="en-US" sz="1050" b="1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Add photos of your prototype or field visits wherever possible.</a:t>
            </a:r>
            <a:endParaRPr lang="en-US" sz="1050" b="1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Save as PDF (max 10 MB) before uploading.</a:t>
            </a:r>
            <a:endParaRPr lang="en-US" sz="105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457200" y="347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</a:t>
            </a:r>
            <a:endParaRPr lang="en-US" sz="154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0175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The Problem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7132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real challenge in society, government service or industry are you solving?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0" y="48463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|  Slide 2 of 6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27432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 txBox="1"/>
          <p:nvPr/>
        </p:nvSpPr>
        <p:spPr>
          <a:xfrm>
            <a:off x="594360" y="129844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is the problem?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572768"/>
            <a:ext cx="2468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Describe the problem in 2–3 simple sentences. Focus on the root cause, not just the symptom.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383280" y="1188720"/>
            <a:ext cx="27432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 txBox="1"/>
          <p:nvPr/>
        </p:nvSpPr>
        <p:spPr>
          <a:xfrm>
            <a:off x="3520440" y="129844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Who is affected, and where?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1572768"/>
            <a:ext cx="2468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Name the people, community, department or industry facing it; mention the location (village, city, district).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971800"/>
            <a:ext cx="27432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 txBox="1"/>
          <p:nvPr/>
        </p:nvSpPr>
        <p:spPr>
          <a:xfrm>
            <a:off x="594360" y="308152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Evidence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3355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Give data from credible sources — Census, NFHS, government reports, departmental records, or your own survey (sample size and date).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2971800"/>
            <a:ext cx="27432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 txBox="1"/>
          <p:nvPr/>
        </p:nvSpPr>
        <p:spPr>
          <a:xfrm>
            <a:off x="3520440" y="308152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Current gaps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3520440" y="3355848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is being done today and why it is not enough (cost, reach, speed, quality)?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309360" y="1188720"/>
            <a:ext cx="2377440" cy="3429000"/>
          </a:xfrm>
          <a:prstGeom prst="roundRect">
            <a:avLst>
              <a:gd name="adj" fmla="val 3846"/>
            </a:avLst>
          </a:prstGeom>
          <a:solidFill>
            <a:srgbClr val="1B2A5C"/>
          </a:solidFill>
          <a:ln w="12700">
            <a:solidFill>
              <a:srgbClr val="1B2A5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 txBox="1"/>
          <p:nvPr/>
        </p:nvSpPr>
        <p:spPr>
          <a:xfrm>
            <a:off x="6400800" y="1508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[X (number)]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22860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[people / farmers / students affected every year in the target area]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92240" y="3108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Why it matters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92240" y="33832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[One line on the cost of inaction — lives, money, time or environment]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457200" y="347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</a:t>
            </a:r>
            <a:endParaRPr lang="en-US" sz="154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0175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Our Solution &amp; Innovation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7132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have you built or designed, how does it work, and what is new about it?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0" y="48463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|  Slide 3 of 6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1887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Our solution in brief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481328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[Explain the product, service, process or technology in 3–4 lines. Add a photo, sketch or screenshot of the prototype on the right of this text if available.]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377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724912"/>
            <a:ext cx="1170432" cy="1783080"/>
          </a:xfrm>
          <a:prstGeom prst="roundRect">
            <a:avLst>
              <a:gd name="adj" fmla="val 625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9"/>
          <p:cNvSpPr/>
          <p:nvPr/>
        </p:nvSpPr>
        <p:spPr>
          <a:xfrm>
            <a:off x="859536" y="2834640"/>
            <a:ext cx="365760" cy="36576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 txBox="1"/>
          <p:nvPr/>
        </p:nvSpPr>
        <p:spPr>
          <a:xfrm>
            <a:off x="859536" y="2834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</a:t>
            </a:r>
            <a:endParaRPr lang="en-US" sz="1120" dirty="0"/>
          </a:p>
        </p:txBody>
      </p:sp>
      <p:sp>
        <p:nvSpPr>
          <p:cNvPr id="13" name="Text 11"/>
          <p:cNvSpPr txBox="1"/>
          <p:nvPr/>
        </p:nvSpPr>
        <p:spPr>
          <a:xfrm>
            <a:off x="530352" y="3273552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Input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566160"/>
            <a:ext cx="9875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[What goes in / who uses it]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627632" y="3291840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›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1828800" y="2724912"/>
            <a:ext cx="1170432" cy="1783080"/>
          </a:xfrm>
          <a:prstGeom prst="roundRect">
            <a:avLst>
              <a:gd name="adj" fmla="val 625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Shape 15"/>
          <p:cNvSpPr/>
          <p:nvPr/>
        </p:nvSpPr>
        <p:spPr>
          <a:xfrm>
            <a:off x="2231136" y="2834640"/>
            <a:ext cx="365760" cy="36576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Text 16"/>
          <p:cNvSpPr txBox="1"/>
          <p:nvPr/>
        </p:nvSpPr>
        <p:spPr>
          <a:xfrm>
            <a:off x="2231136" y="2834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</a:t>
            </a:r>
            <a:endParaRPr lang="en-US" sz="1120" dirty="0"/>
          </a:p>
        </p:txBody>
      </p:sp>
      <p:sp>
        <p:nvSpPr>
          <p:cNvPr id="19" name="Text 17"/>
          <p:cNvSpPr txBox="1"/>
          <p:nvPr/>
        </p:nvSpPr>
        <p:spPr>
          <a:xfrm>
            <a:off x="1901952" y="3273552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Process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920240" y="3566160"/>
            <a:ext cx="9875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[What the solution does]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2999232" y="3291840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›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3200400" y="2724912"/>
            <a:ext cx="1170432" cy="1783080"/>
          </a:xfrm>
          <a:prstGeom prst="roundRect">
            <a:avLst>
              <a:gd name="adj" fmla="val 625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Shape 21"/>
          <p:cNvSpPr/>
          <p:nvPr/>
        </p:nvSpPr>
        <p:spPr>
          <a:xfrm>
            <a:off x="3602736" y="2834640"/>
            <a:ext cx="365760" cy="36576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22"/>
          <p:cNvSpPr txBox="1"/>
          <p:nvPr/>
        </p:nvSpPr>
        <p:spPr>
          <a:xfrm>
            <a:off x="3602736" y="2834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</a:t>
            </a:r>
            <a:endParaRPr lang="en-US" sz="1120" dirty="0"/>
          </a:p>
        </p:txBody>
      </p:sp>
      <p:sp>
        <p:nvSpPr>
          <p:cNvPr id="25" name="Text 23"/>
          <p:cNvSpPr txBox="1"/>
          <p:nvPr/>
        </p:nvSpPr>
        <p:spPr>
          <a:xfrm>
            <a:off x="3273552" y="3273552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Output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3291840" y="3566160"/>
            <a:ext cx="9875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[Result for the user]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11887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makes it new?</a:t>
            </a:r>
            <a:endParaRPr lang="en-US" sz="13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536192"/>
          <a:ext cx="3931920" cy="192024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Existing approach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Our approach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B2A5C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Cost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[₹ 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[₹ 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B2A5C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Speed / time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B2A5C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Reach / access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B2A5C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Ease of use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6B728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[___]</a:t>
                      </a:r>
                      <a:endParaRPr lang="en-US" sz="10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 26"/>
          <p:cNvSpPr txBox="1"/>
          <p:nvPr/>
        </p:nvSpPr>
        <p:spPr>
          <a:xfrm>
            <a:off x="4754880" y="36118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Key USP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754880" y="388620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[The one thing your solution does that others cannot. Mention any patent filed / granted, if applicable.]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457200" y="347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</a:t>
            </a:r>
            <a:endParaRPr lang="en-US" sz="154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0175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Feasibility &amp; Implementation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7132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How ready is the solution, and what will it take to implement it on the ground?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0" y="48463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|  Slide 4 of 6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1704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Current stage (mark ✔ where you are today)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" y="1783080"/>
            <a:ext cx="7315200" cy="0"/>
          </a:xfrm>
          <a:prstGeom prst="line">
            <a:avLst/>
          </a:prstGeom>
          <a:noFill/>
          <a:ln w="25400">
            <a:solidFill>
              <a:srgbClr val="C3CAE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7"/>
          <p:cNvSpPr/>
          <p:nvPr/>
        </p:nvSpPr>
        <p:spPr>
          <a:xfrm>
            <a:off x="758952" y="162763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 txBox="1"/>
          <p:nvPr/>
        </p:nvSpPr>
        <p:spPr>
          <a:xfrm>
            <a:off x="182880" y="2011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Idea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587752" y="162763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 txBox="1"/>
          <p:nvPr/>
        </p:nvSpPr>
        <p:spPr>
          <a:xfrm>
            <a:off x="2011680" y="2011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Proof of Concept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416552" y="162763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 txBox="1"/>
          <p:nvPr/>
        </p:nvSpPr>
        <p:spPr>
          <a:xfrm>
            <a:off x="3840480" y="2011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Working Prototype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245352" y="162763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 txBox="1"/>
          <p:nvPr/>
        </p:nvSpPr>
        <p:spPr>
          <a:xfrm>
            <a:off x="5669280" y="2011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Field Pilot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074152" y="1627632"/>
            <a:ext cx="310896" cy="31089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8" name="Text 16"/>
          <p:cNvSpPr txBox="1"/>
          <p:nvPr/>
        </p:nvSpPr>
        <p:spPr>
          <a:xfrm>
            <a:off x="7498080" y="201168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Ready to Deploy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251460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 txBox="1"/>
          <p:nvPr/>
        </p:nvSpPr>
        <p:spPr>
          <a:xfrm>
            <a:off x="594360" y="262432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Technology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2898648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Hardware, software, materials, lab or field facilities used or needed.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560320" y="251460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Text 21"/>
          <p:cNvSpPr txBox="1"/>
          <p:nvPr/>
        </p:nvSpPr>
        <p:spPr>
          <a:xfrm>
            <a:off x="2697480" y="262432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Estimated cost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697480" y="2898648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Cost per unit / per user and total cost for a pilot. Show how it is affordable.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663440" y="251460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 txBox="1"/>
          <p:nvPr/>
        </p:nvSpPr>
        <p:spPr>
          <a:xfrm>
            <a:off x="4800600" y="262432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Timeline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800600" y="2898648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Key milestones for the next 3, 6 and 12 months.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66560" y="251460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9" name="Text 27"/>
          <p:cNvSpPr txBox="1"/>
          <p:nvPr/>
        </p:nvSpPr>
        <p:spPr>
          <a:xfrm>
            <a:off x="6903720" y="262432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Partners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903720" y="2898648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Government department, PSU, local body, industry or NGO that will adopt or pilot it.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457200" y="347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5</a:t>
            </a:r>
            <a:endParaRPr lang="en-US" sz="154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0175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Impact &amp; Scalability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7132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change will your solution create, and how can it grow beyond the first location?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0" y="48463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|  Slide 5 of 6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 txBox="1"/>
          <p:nvPr/>
        </p:nvSpPr>
        <p:spPr>
          <a:xfrm>
            <a:off x="548640" y="12801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[_____]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9385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Beneficiaries reached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212848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[in first year of implementation]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64408" y="118872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 txBox="1"/>
          <p:nvPr/>
        </p:nvSpPr>
        <p:spPr>
          <a:xfrm>
            <a:off x="3355848" y="12801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[__ %]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3355848" y="19385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Saving in cost / time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355848" y="2212848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[compared to current practice]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071616" y="1188720"/>
            <a:ext cx="2606040" cy="1463040"/>
          </a:xfrm>
          <a:prstGeom prst="roundRect">
            <a:avLst>
              <a:gd name="adj" fmla="val 5000"/>
            </a:avLst>
          </a:prstGeom>
          <a:solidFill>
            <a:srgbClr val="FDEBD7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 txBox="1"/>
          <p:nvPr/>
        </p:nvSpPr>
        <p:spPr>
          <a:xfrm>
            <a:off x="6163056" y="128016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[_____]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6163056" y="19385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Jobs or livelihoods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163056" y="2212848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[created or supported]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2834640"/>
            <a:ext cx="260604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 txBox="1"/>
          <p:nvPr/>
        </p:nvSpPr>
        <p:spPr>
          <a:xfrm>
            <a:off x="594360" y="294436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Social impact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3218688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Effect on quality of life, safety, inclusion (women, rural, divyang), or environment.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264408" y="2834640"/>
            <a:ext cx="260604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Text 21"/>
          <p:cNvSpPr txBox="1"/>
          <p:nvPr/>
        </p:nvSpPr>
        <p:spPr>
          <a:xfrm>
            <a:off x="3401568" y="294436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Sustainability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401568" y="3218688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How the solution will run long-term — revenue model, user fee, CSR or department budget.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2834640"/>
            <a:ext cx="260604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D9DEEA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 txBox="1"/>
          <p:nvPr/>
        </p:nvSpPr>
        <p:spPr>
          <a:xfrm>
            <a:off x="6208776" y="294436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Scale-up plan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208776" y="3218688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How it can be replicated in other districts or states, and what is needed to do so.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47472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457200" y="347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6</a:t>
            </a:r>
            <a:endParaRPr lang="en-US" sz="154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30175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Team/Individual &amp; Support Required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71323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Who is behind the idea, and what help do you need from the Challenge?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253870"/>
          </a:solidFill>
          <a:ln w="12700">
            <a:solidFill>
              <a:srgbClr val="25387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Shape 5"/>
          <p:cNvSpPr/>
          <p:nvPr/>
        </p:nvSpPr>
        <p:spPr>
          <a:xfrm>
            <a:off x="594360" y="1371600"/>
            <a:ext cx="502920" cy="502920"/>
          </a:xfrm>
          <a:prstGeom prst="ellipse">
            <a:avLst/>
          </a:prstGeom>
          <a:solidFill>
            <a:srgbClr val="3A4C85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 txBox="1"/>
          <p:nvPr/>
        </p:nvSpPr>
        <p:spPr>
          <a:xfrm>
            <a:off x="59436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Photo</a:t>
            </a:r>
            <a:endParaRPr lang="en-US" sz="7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135331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[Name 1]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16093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[Role in team]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18288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[Qualification / expertise]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697480" y="118872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253870"/>
          </a:solidFill>
          <a:ln w="12700">
            <a:solidFill>
              <a:srgbClr val="25387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Shape 11"/>
          <p:cNvSpPr/>
          <p:nvPr/>
        </p:nvSpPr>
        <p:spPr>
          <a:xfrm>
            <a:off x="2834640" y="1371600"/>
            <a:ext cx="502920" cy="502920"/>
          </a:xfrm>
          <a:prstGeom prst="ellipse">
            <a:avLst/>
          </a:prstGeom>
          <a:solidFill>
            <a:srgbClr val="3A4C85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 txBox="1"/>
          <p:nvPr/>
        </p:nvSpPr>
        <p:spPr>
          <a:xfrm>
            <a:off x="283464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Photo</a:t>
            </a:r>
            <a:endParaRPr lang="en-US" sz="700" dirty="0"/>
          </a:p>
        </p:txBody>
      </p:sp>
      <p:sp>
        <p:nvSpPr>
          <p:cNvPr id="15" name="Text 13"/>
          <p:cNvSpPr txBox="1"/>
          <p:nvPr/>
        </p:nvSpPr>
        <p:spPr>
          <a:xfrm>
            <a:off x="3447288" y="135331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[Name 2]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447288" y="16093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[Role in team]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3447288" y="18288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[Qualification / expertise]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57200" y="246888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253870"/>
          </a:solidFill>
          <a:ln w="12700">
            <a:solidFill>
              <a:srgbClr val="25387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Shape 17"/>
          <p:cNvSpPr/>
          <p:nvPr/>
        </p:nvSpPr>
        <p:spPr>
          <a:xfrm>
            <a:off x="594360" y="2651760"/>
            <a:ext cx="502920" cy="502920"/>
          </a:xfrm>
          <a:prstGeom prst="ellipse">
            <a:avLst/>
          </a:prstGeom>
          <a:solidFill>
            <a:srgbClr val="3A4C85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 txBox="1"/>
          <p:nvPr/>
        </p:nvSpPr>
        <p:spPr>
          <a:xfrm>
            <a:off x="59436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Photo</a:t>
            </a:r>
            <a:endParaRPr lang="en-US" sz="700" dirty="0"/>
          </a:p>
        </p:txBody>
      </p:sp>
      <p:sp>
        <p:nvSpPr>
          <p:cNvPr id="21" name="Text 19"/>
          <p:cNvSpPr txBox="1"/>
          <p:nvPr/>
        </p:nvSpPr>
        <p:spPr>
          <a:xfrm>
            <a:off x="1207008" y="263347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[Name 3]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207008" y="288950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[Role in team]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207008" y="310896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[Qualification / expertise]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697480" y="246888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253870"/>
          </a:solidFill>
          <a:ln w="12700">
            <a:solidFill>
              <a:srgbClr val="25387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5" name="Shape 23"/>
          <p:cNvSpPr/>
          <p:nvPr/>
        </p:nvSpPr>
        <p:spPr>
          <a:xfrm>
            <a:off x="2834640" y="2651760"/>
            <a:ext cx="502920" cy="502920"/>
          </a:xfrm>
          <a:prstGeom prst="ellipse">
            <a:avLst/>
          </a:prstGeom>
          <a:solidFill>
            <a:srgbClr val="3A4C85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 txBox="1"/>
          <p:nvPr/>
        </p:nvSpPr>
        <p:spPr>
          <a:xfrm>
            <a:off x="283464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Photo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3447288" y="263347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[Name 4]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3447288" y="288950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[Role in team]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3447288" y="310896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[Qualification / expertise]</a:t>
            </a:r>
            <a:endParaRPr lang="en-US" sz="85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38404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[Mentor / faculty guide, if any: Name, designation]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5120640" y="1188720"/>
            <a:ext cx="356616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2" name="Text 30"/>
          <p:cNvSpPr txBox="1"/>
          <p:nvPr/>
        </p:nvSpPr>
        <p:spPr>
          <a:xfrm>
            <a:off x="5303520" y="13258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A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Support we are seeking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5349240" y="1764792"/>
            <a:ext cx="182880" cy="182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4" name="Text 32"/>
          <p:cNvSpPr txBox="1"/>
          <p:nvPr/>
        </p:nvSpPr>
        <p:spPr>
          <a:xfrm>
            <a:off x="5669280" y="173736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Mentorship &amp; technical guidance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349240" y="2148840"/>
            <a:ext cx="182880" cy="182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6" name="Text 34"/>
          <p:cNvSpPr txBox="1"/>
          <p:nvPr/>
        </p:nvSpPr>
        <p:spPr>
          <a:xfrm>
            <a:off x="5669280" y="212140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Pilot with a government department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349240" y="2532888"/>
            <a:ext cx="182880" cy="182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8" name="Text 36"/>
          <p:cNvSpPr txBox="1"/>
          <p:nvPr/>
        </p:nvSpPr>
        <p:spPr>
          <a:xfrm>
            <a:off x="5669280" y="250545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Funding / grant support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349240" y="2916936"/>
            <a:ext cx="182880" cy="182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0" name="Text 38"/>
          <p:cNvSpPr txBox="1"/>
          <p:nvPr/>
        </p:nvSpPr>
        <p:spPr>
          <a:xfrm>
            <a:off x="5669280" y="288950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Incubation &amp; workspace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5349240" y="3300984"/>
            <a:ext cx="182880" cy="182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2" name="Text 40"/>
          <p:cNvSpPr txBox="1"/>
          <p:nvPr/>
        </p:nvSpPr>
        <p:spPr>
          <a:xfrm>
            <a:off x="5669280" y="327355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Testing, certification or IP support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5303520" y="37033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[In one line, how the Challenge support will take your solution to the next stage.]</a:t>
            </a:r>
            <a:endParaRPr lang="en-US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457200" y="43434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28C28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Thank you  |  [Contact email / mobile]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5486400" y="484632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00" dirty="0">
                <a:solidFill>
                  <a:srgbClr val="C9D2E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Seva Innovation Challenge 2026  |  Slide 6 of 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1008</Words>
  <Application>Microsoft Office PowerPoint</Application>
  <PresentationFormat>On-screen Show (16:9)</PresentationFormat>
  <Paragraphs>138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Nirmala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Seva Innovation Challenge – Reference Pitch Deck</dc:title>
  <dc:subject>PptxGenJS Presentation</dc:subject>
  <dc:creator>PptxGenJS</dc:creator>
  <cp:lastModifiedBy>ceo_ispark@mssu.ac.in</cp:lastModifiedBy>
  <cp:revision>4</cp:revision>
  <dcterms:created xsi:type="dcterms:W3CDTF">2026-09-23T13:40:13Z</dcterms:created>
  <dcterms:modified xsi:type="dcterms:W3CDTF">2026-09-23T13:46:30Z</dcterms:modified>
</cp:coreProperties>
</file>